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93" r:id="rId5"/>
    <p:sldId id="259" r:id="rId6"/>
    <p:sldId id="261" r:id="rId7"/>
    <p:sldId id="295" r:id="rId8"/>
    <p:sldId id="260" r:id="rId9"/>
    <p:sldId id="294" r:id="rId10"/>
    <p:sldId id="284" r:id="rId11"/>
    <p:sldId id="297" r:id="rId12"/>
    <p:sldId id="262" r:id="rId13"/>
    <p:sldId id="298" r:id="rId14"/>
    <p:sldId id="263" r:id="rId15"/>
    <p:sldId id="283" r:id="rId16"/>
    <p:sldId id="264" r:id="rId17"/>
    <p:sldId id="286" r:id="rId18"/>
    <p:sldId id="288" r:id="rId19"/>
    <p:sldId id="289" r:id="rId20"/>
    <p:sldId id="265" r:id="rId21"/>
    <p:sldId id="266" r:id="rId22"/>
    <p:sldId id="267" r:id="rId23"/>
    <p:sldId id="268" r:id="rId24"/>
    <p:sldId id="299" r:id="rId25"/>
    <p:sldId id="300" r:id="rId26"/>
    <p:sldId id="269" r:id="rId27"/>
    <p:sldId id="270" r:id="rId28"/>
    <p:sldId id="292" r:id="rId29"/>
    <p:sldId id="271" r:id="rId30"/>
    <p:sldId id="272" r:id="rId31"/>
    <p:sldId id="273" r:id="rId32"/>
    <p:sldId id="291" r:id="rId33"/>
    <p:sldId id="274" r:id="rId34"/>
    <p:sldId id="275" r:id="rId35"/>
    <p:sldId id="276" r:id="rId36"/>
    <p:sldId id="277" r:id="rId37"/>
    <p:sldId id="278" r:id="rId38"/>
    <p:sldId id="279" r:id="rId39"/>
    <p:sldId id="290" r:id="rId40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/>
    <p:restoredTop sz="93586"/>
  </p:normalViewPr>
  <p:slideViewPr>
    <p:cSldViewPr snapToGrid="0" snapToObjects="1">
      <p:cViewPr varScale="1">
        <p:scale>
          <a:sx n="109" d="100"/>
          <a:sy n="109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ED88-9CF4-6E45-90D9-A42711E05BB1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B520-720B-4543-BA23-9EC99B41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950976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74320" y="4372560"/>
            <a:ext cx="950976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47280" y="155448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147280" y="437256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74320" y="437256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950976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74320" y="1554480"/>
            <a:ext cx="950976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1648080" y="1554480"/>
            <a:ext cx="6761880" cy="539496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1648080" y="1554480"/>
            <a:ext cx="6761880" cy="539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74320" y="1554480"/>
            <a:ext cx="9509760" cy="539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950976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464040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47280" y="1554480"/>
            <a:ext cx="464040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388880" y="301320"/>
            <a:ext cx="8486640" cy="326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74320" y="437256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7280" y="1554480"/>
            <a:ext cx="464040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4640400" cy="5394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7280" y="155448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47280" y="437256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47280" y="1554480"/>
            <a:ext cx="464040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74320" y="4372560"/>
            <a:ext cx="9509760" cy="2573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88880" y="301320"/>
            <a:ext cx="8486640" cy="70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74320" y="1554480"/>
            <a:ext cx="9509760" cy="5394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7132320"/>
            <a:ext cx="2348280" cy="2761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7132320"/>
            <a:ext cx="3195000" cy="2761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7132320"/>
            <a:ext cx="2348280" cy="2761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8501D102-4AD0-4EF6-8855-D99862B1574E}" type="slidenum"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it-IT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Line 6"/>
          <p:cNvSpPr/>
          <p:nvPr/>
        </p:nvSpPr>
        <p:spPr>
          <a:xfrm flipH="1">
            <a:off x="5669280" y="7040880"/>
            <a:ext cx="4297680" cy="0"/>
          </a:xfrm>
          <a:prstGeom prst="line">
            <a:avLst/>
          </a:prstGeom>
          <a:ln w="5724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 flipH="1">
            <a:off x="254880" y="1393920"/>
            <a:ext cx="4297680" cy="0"/>
          </a:xfrm>
          <a:prstGeom prst="line">
            <a:avLst/>
          </a:prstGeom>
          <a:ln w="5724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8"/>
          <p:cNvSpPr/>
          <p:nvPr/>
        </p:nvSpPr>
        <p:spPr>
          <a:xfrm flipH="1">
            <a:off x="122040" y="1249920"/>
            <a:ext cx="4297680" cy="0"/>
          </a:xfrm>
          <a:prstGeom prst="line">
            <a:avLst/>
          </a:prstGeom>
          <a:ln w="5724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4"/>
          <a:stretch/>
        </p:blipFill>
        <p:spPr>
          <a:xfrm>
            <a:off x="74880" y="71280"/>
            <a:ext cx="1314000" cy="1142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388880" y="140760"/>
            <a:ext cx="8486640" cy="102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CdS NATURAL AND CULTURAL RESOURCES ECONOMICS</a:t>
            </a:r>
            <a:endParaRPr lang="it-IT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 of </a:t>
            </a: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48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SECS-P/08 – C.F.U. 8</a:t>
            </a: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Dott. Mario Tani</a:t>
            </a:r>
          </a:p>
          <a:p>
            <a:pPr algn="ctr"/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mario.tani@gmail.com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first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kahoot</a:t>
            </a:r>
            <a:endParaRPr lang="it-IT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0"/>
            <a:ext cx="4747846" cy="51698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Kahoot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 and </a:t>
            </a:r>
          </a:p>
          <a:p>
            <a:pPr algn="ctr"/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Enter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PIN»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5C35A-E4F5-CF46-926C-A50066E4F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4" y="2048473"/>
            <a:ext cx="2090945" cy="4181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788322-C3A9-AE4A-9826-2B6899247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88" y="2048473"/>
            <a:ext cx="2093805" cy="41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exercise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 (part 1)</a:t>
            </a:r>
            <a:endParaRPr lang="it-IT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 a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exercise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Divide in 2 </a:t>
            </a:r>
            <a:r>
              <a:rPr lang="it-IT" sz="5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groups</a:t>
            </a:r>
            <a:endParaRPr lang="it-IT" sz="5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Discuss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5 minutes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down the 5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important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words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related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marketing (no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order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99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3981960" y="2100240"/>
            <a:ext cx="251028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area</a:t>
            </a:r>
          </a:p>
        </p:txBody>
      </p:sp>
      <p:sp>
        <p:nvSpPr>
          <p:cNvPr id="58" name="TextShape 3"/>
          <p:cNvSpPr txBox="1"/>
          <p:nvPr/>
        </p:nvSpPr>
        <p:spPr>
          <a:xfrm>
            <a:off x="1302840" y="3935520"/>
            <a:ext cx="224676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Governance</a:t>
            </a:r>
          </a:p>
        </p:txBody>
      </p:sp>
      <p:sp>
        <p:nvSpPr>
          <p:cNvPr id="59" name="TextShape 4"/>
          <p:cNvSpPr txBox="1"/>
          <p:nvPr/>
        </p:nvSpPr>
        <p:spPr>
          <a:xfrm>
            <a:off x="6534000" y="2694240"/>
            <a:ext cx="237060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Investments</a:t>
            </a:r>
          </a:p>
        </p:txBody>
      </p:sp>
      <p:sp>
        <p:nvSpPr>
          <p:cNvPr id="60" name="TextShape 5"/>
          <p:cNvSpPr txBox="1"/>
          <p:nvPr/>
        </p:nvSpPr>
        <p:spPr>
          <a:xfrm>
            <a:off x="2651760" y="5215680"/>
            <a:ext cx="160272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Tourism</a:t>
            </a:r>
          </a:p>
        </p:txBody>
      </p:sp>
      <p:sp>
        <p:nvSpPr>
          <p:cNvPr id="61" name="TextShape 6"/>
          <p:cNvSpPr txBox="1"/>
          <p:nvPr/>
        </p:nvSpPr>
        <p:spPr>
          <a:xfrm>
            <a:off x="6968880" y="3932640"/>
            <a:ext cx="103860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Jobs</a:t>
            </a:r>
          </a:p>
        </p:txBody>
      </p:sp>
      <p:sp>
        <p:nvSpPr>
          <p:cNvPr id="62" name="TextShape 7"/>
          <p:cNvSpPr txBox="1"/>
          <p:nvPr/>
        </p:nvSpPr>
        <p:spPr>
          <a:xfrm>
            <a:off x="6339600" y="5215680"/>
            <a:ext cx="185112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Factories</a:t>
            </a:r>
          </a:p>
        </p:txBody>
      </p:sp>
      <p:sp>
        <p:nvSpPr>
          <p:cNvPr id="63" name="TextShape 8"/>
          <p:cNvSpPr txBox="1"/>
          <p:nvPr/>
        </p:nvSpPr>
        <p:spPr>
          <a:xfrm>
            <a:off x="1992600" y="2746800"/>
            <a:ext cx="221364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 Quality</a:t>
            </a:r>
          </a:p>
        </p:txBody>
      </p:sp>
      <p:sp>
        <p:nvSpPr>
          <p:cNvPr id="64" name="CustomShape 9"/>
          <p:cNvSpPr/>
          <p:nvPr/>
        </p:nvSpPr>
        <p:spPr>
          <a:xfrm>
            <a:off x="3630240" y="2694240"/>
            <a:ext cx="3200400" cy="2926080"/>
          </a:xfrm>
          <a:custGeom>
            <a:avLst/>
            <a:gdLst/>
            <a:ahLst/>
            <a:cxnLst/>
            <a:rect l="0" t="0" r="r" b="b"/>
            <a:pathLst>
              <a:path w="8892" h="8130">
                <a:moveTo>
                  <a:pt x="0" y="4064"/>
                </a:moveTo>
                <a:lnTo>
                  <a:pt x="2277" y="4865"/>
                </a:lnTo>
                <a:lnTo>
                  <a:pt x="1302" y="6938"/>
                </a:lnTo>
                <a:lnTo>
                  <a:pt x="3531" y="6032"/>
                </a:lnTo>
                <a:lnTo>
                  <a:pt x="4445" y="8129"/>
                </a:lnTo>
                <a:lnTo>
                  <a:pt x="5321" y="6046"/>
                </a:lnTo>
                <a:lnTo>
                  <a:pt x="7588" y="6938"/>
                </a:lnTo>
                <a:lnTo>
                  <a:pt x="6598" y="4899"/>
                </a:lnTo>
                <a:lnTo>
                  <a:pt x="8891" y="4064"/>
                </a:lnTo>
                <a:lnTo>
                  <a:pt x="6613" y="3263"/>
                </a:lnTo>
                <a:lnTo>
                  <a:pt x="7588" y="1190"/>
                </a:lnTo>
                <a:lnTo>
                  <a:pt x="5359" y="2096"/>
                </a:lnTo>
                <a:lnTo>
                  <a:pt x="4445" y="0"/>
                </a:lnTo>
                <a:lnTo>
                  <a:pt x="3569" y="2082"/>
                </a:lnTo>
                <a:lnTo>
                  <a:pt x="1302" y="1190"/>
                </a:lnTo>
                <a:lnTo>
                  <a:pt x="2292" y="3229"/>
                </a:lnTo>
                <a:lnTo>
                  <a:pt x="0" y="4064"/>
                </a:lnTo>
              </a:path>
            </a:pathLst>
          </a:custGeom>
          <a:solidFill>
            <a:srgbClr val="FF6666"/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TextShape 10"/>
          <p:cNvSpPr txBox="1"/>
          <p:nvPr/>
        </p:nvSpPr>
        <p:spPr>
          <a:xfrm>
            <a:off x="3970080" y="5664240"/>
            <a:ext cx="251028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 </a:t>
            </a:r>
            <a:r>
              <a:rPr lang="it-IT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exercise</a:t>
            </a: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itchFamily="2" charset="2"/>
              </a:rPr>
              <a:t> (part 2)</a:t>
            </a:r>
            <a:endParaRPr lang="it-IT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Discuss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5 minutes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down the 5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important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actors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related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marketing (no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order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23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</a:p>
        </p:txBody>
      </p:sp>
      <p:sp>
        <p:nvSpPr>
          <p:cNvPr id="67" name="TextShape 2"/>
          <p:cNvSpPr txBox="1"/>
          <p:nvPr/>
        </p:nvSpPr>
        <p:spPr>
          <a:xfrm>
            <a:off x="4017960" y="2100240"/>
            <a:ext cx="251028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Citizen</a:t>
            </a:r>
          </a:p>
        </p:txBody>
      </p:sp>
      <p:sp>
        <p:nvSpPr>
          <p:cNvPr id="68" name="TextShape 3"/>
          <p:cNvSpPr txBox="1"/>
          <p:nvPr/>
        </p:nvSpPr>
        <p:spPr>
          <a:xfrm>
            <a:off x="1518840" y="3935520"/>
            <a:ext cx="224676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Institutions</a:t>
            </a:r>
          </a:p>
        </p:txBody>
      </p:sp>
      <p:sp>
        <p:nvSpPr>
          <p:cNvPr id="69" name="TextShape 4"/>
          <p:cNvSpPr txBox="1"/>
          <p:nvPr/>
        </p:nvSpPr>
        <p:spPr>
          <a:xfrm>
            <a:off x="6426000" y="2766240"/>
            <a:ext cx="237060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Investors</a:t>
            </a:r>
          </a:p>
        </p:txBody>
      </p:sp>
      <p:sp>
        <p:nvSpPr>
          <p:cNvPr id="70" name="TextShape 5"/>
          <p:cNvSpPr txBox="1"/>
          <p:nvPr/>
        </p:nvSpPr>
        <p:spPr>
          <a:xfrm>
            <a:off x="2651760" y="5215680"/>
            <a:ext cx="160272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Tourists</a:t>
            </a:r>
          </a:p>
        </p:txBody>
      </p:sp>
      <p:sp>
        <p:nvSpPr>
          <p:cNvPr id="71" name="TextShape 6"/>
          <p:cNvSpPr txBox="1"/>
          <p:nvPr/>
        </p:nvSpPr>
        <p:spPr>
          <a:xfrm>
            <a:off x="6968880" y="3932640"/>
            <a:ext cx="103860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Firms</a:t>
            </a:r>
          </a:p>
        </p:txBody>
      </p:sp>
      <p:sp>
        <p:nvSpPr>
          <p:cNvPr id="72" name="TextShape 7"/>
          <p:cNvSpPr txBox="1"/>
          <p:nvPr/>
        </p:nvSpPr>
        <p:spPr>
          <a:xfrm>
            <a:off x="6339600" y="5215680"/>
            <a:ext cx="3353040" cy="1185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Local</a:t>
            </a:r>
          </a:p>
          <a:p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Areas</a:t>
            </a:r>
          </a:p>
        </p:txBody>
      </p:sp>
      <p:sp>
        <p:nvSpPr>
          <p:cNvPr id="73" name="TextShape 8"/>
          <p:cNvSpPr txBox="1"/>
          <p:nvPr/>
        </p:nvSpPr>
        <p:spPr>
          <a:xfrm>
            <a:off x="1812600" y="2753280"/>
            <a:ext cx="221364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Media</a:t>
            </a:r>
          </a:p>
        </p:txBody>
      </p:sp>
      <p:sp>
        <p:nvSpPr>
          <p:cNvPr id="74" name="CustomShape 9"/>
          <p:cNvSpPr/>
          <p:nvPr/>
        </p:nvSpPr>
        <p:spPr>
          <a:xfrm>
            <a:off x="3585600" y="2687760"/>
            <a:ext cx="3200400" cy="2926080"/>
          </a:xfrm>
          <a:custGeom>
            <a:avLst/>
            <a:gdLst/>
            <a:ahLst/>
            <a:cxnLst/>
            <a:rect l="0" t="0" r="r" b="b"/>
            <a:pathLst>
              <a:path w="8892" h="8130">
                <a:moveTo>
                  <a:pt x="0" y="4064"/>
                </a:moveTo>
                <a:lnTo>
                  <a:pt x="2277" y="4865"/>
                </a:lnTo>
                <a:lnTo>
                  <a:pt x="1302" y="6938"/>
                </a:lnTo>
                <a:lnTo>
                  <a:pt x="3531" y="6032"/>
                </a:lnTo>
                <a:lnTo>
                  <a:pt x="4445" y="8129"/>
                </a:lnTo>
                <a:lnTo>
                  <a:pt x="5321" y="6046"/>
                </a:lnTo>
                <a:lnTo>
                  <a:pt x="7588" y="6938"/>
                </a:lnTo>
                <a:lnTo>
                  <a:pt x="6598" y="4899"/>
                </a:lnTo>
                <a:lnTo>
                  <a:pt x="8891" y="4064"/>
                </a:lnTo>
                <a:lnTo>
                  <a:pt x="6613" y="3263"/>
                </a:lnTo>
                <a:lnTo>
                  <a:pt x="7588" y="1190"/>
                </a:lnTo>
                <a:lnTo>
                  <a:pt x="5359" y="2096"/>
                </a:lnTo>
                <a:lnTo>
                  <a:pt x="4445" y="0"/>
                </a:lnTo>
                <a:lnTo>
                  <a:pt x="3569" y="2082"/>
                </a:lnTo>
                <a:lnTo>
                  <a:pt x="1302" y="1190"/>
                </a:lnTo>
                <a:lnTo>
                  <a:pt x="2292" y="3229"/>
                </a:lnTo>
                <a:lnTo>
                  <a:pt x="0" y="4064"/>
                </a:lnTo>
              </a:path>
            </a:pathLst>
          </a:custGeom>
          <a:solidFill>
            <a:srgbClr val="FF6666"/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TextShape 10"/>
          <p:cNvSpPr txBox="1"/>
          <p:nvPr/>
        </p:nvSpPr>
        <p:spPr>
          <a:xfrm>
            <a:off x="3970080" y="5664240"/>
            <a:ext cx="2510280" cy="54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meaningful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words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</a:t>
            </a:r>
            <a:endParaRPr lang="it-IT" sz="5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it-IT" sz="5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Stakeholder</a:t>
            </a:r>
          </a:p>
          <a:p>
            <a:pPr algn="ctr"/>
            <a:endParaRPr lang="it-IT" sz="5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61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Stakeholders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term ‘stakeholder’ simply refers to all groups involved with a place.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Stakeholders are local businesses, politicians, investors, sports and cultural organisations, to ordinary residents… and many others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are called “stake”-holders as they all have their own vested interests and opinions, often conflicting with each other.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challenge is to get them all aligned with a shared place brand vision.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Systems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An entity made up of </a:t>
            </a:r>
            <a:r>
              <a:rPr lang="en-US" sz="3200" i="1" dirty="0"/>
              <a:t>interconnected</a:t>
            </a:r>
            <a:r>
              <a:rPr lang="en-US" sz="3200" dirty="0"/>
              <a:t> agents in a </a:t>
            </a:r>
            <a:r>
              <a:rPr lang="en-US" sz="3200" i="1" dirty="0"/>
              <a:t>boundary</a:t>
            </a:r>
            <a:r>
              <a:rPr lang="en-US" sz="3200" dirty="0"/>
              <a:t> separating them from an </a:t>
            </a:r>
            <a:r>
              <a:rPr lang="en-US" sz="3200" i="1" dirty="0"/>
              <a:t>external</a:t>
            </a:r>
            <a:r>
              <a:rPr lang="en-US" sz="3200" dirty="0"/>
              <a:t> environment.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Agents’ actions should be studied looking at their </a:t>
            </a:r>
            <a:r>
              <a:rPr lang="en-GB" sz="3200" i="1" dirty="0"/>
              <a:t>perceptions</a:t>
            </a:r>
            <a:r>
              <a:rPr lang="en-GB" sz="3200" dirty="0"/>
              <a:t>, </a:t>
            </a:r>
            <a:r>
              <a:rPr lang="en-GB" sz="3200" i="1" dirty="0"/>
              <a:t>values</a:t>
            </a:r>
            <a:r>
              <a:rPr lang="en-GB" sz="3200" dirty="0"/>
              <a:t>, </a:t>
            </a:r>
            <a:r>
              <a:rPr lang="en-GB" sz="3200" i="1" dirty="0"/>
              <a:t>resources</a:t>
            </a:r>
            <a:r>
              <a:rPr lang="en-GB" sz="3200" dirty="0"/>
              <a:t>, and taking into account the </a:t>
            </a:r>
            <a:r>
              <a:rPr lang="en-GB" sz="3200" i="1" dirty="0"/>
              <a:t>network structure</a:t>
            </a:r>
            <a:r>
              <a:rPr lang="en-GB" sz="3200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Agents must be able </a:t>
            </a:r>
            <a:r>
              <a:rPr lang="it-IT" sz="3200" dirty="0"/>
              <a:t>to </a:t>
            </a:r>
            <a:r>
              <a:rPr lang="en-GB" sz="3200" i="1" dirty="0"/>
              <a:t>cooperate</a:t>
            </a:r>
            <a:r>
              <a:rPr lang="en-GB" sz="3200" dirty="0"/>
              <a:t>, </a:t>
            </a:r>
            <a:r>
              <a:rPr lang="en-GB" sz="3200" i="1" dirty="0"/>
              <a:t>coordinate</a:t>
            </a:r>
            <a:r>
              <a:rPr lang="en-GB" sz="3200" dirty="0"/>
              <a:t>,</a:t>
            </a:r>
            <a:r>
              <a:rPr lang="en-GB" sz="3200" i="1" dirty="0"/>
              <a:t> </a:t>
            </a:r>
            <a:r>
              <a:rPr lang="en-GB" sz="3200" dirty="0"/>
              <a:t>and</a:t>
            </a:r>
            <a:r>
              <a:rPr lang="en-GB" sz="3200" i="1" dirty="0"/>
              <a:t> negotiate </a:t>
            </a:r>
            <a:r>
              <a:rPr lang="en-GB" sz="3200" dirty="0"/>
              <a:t>with each other in order to create a set of interactions and find a balance</a:t>
            </a:r>
          </a:p>
          <a:p>
            <a:pPr marL="457200" indent="-457200">
              <a:buFont typeface="Arial" charset="0"/>
              <a:buChar char="•"/>
            </a:pPr>
            <a:r>
              <a:rPr lang="en-GB" sz="3200" dirty="0"/>
              <a:t>Complex Systems are </a:t>
            </a:r>
            <a:r>
              <a:rPr lang="en-GB" sz="3200" i="1" dirty="0"/>
              <a:t>synergic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48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Complex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Adaptive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Systems</a:t>
            </a:r>
          </a:p>
        </p:txBody>
      </p:sp>
      <p:sp>
        <p:nvSpPr>
          <p:cNvPr id="77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lvl="2" indent="-342900">
              <a:buClrTx/>
              <a:buSzPct val="70000"/>
              <a:buBlip>
                <a:blip r:embed="rId2"/>
              </a:buBlip>
            </a:pPr>
            <a:r>
              <a:rPr lang="en-US" sz="3200" dirty="0"/>
              <a:t>They are networks of relationships that are </a:t>
            </a:r>
            <a:r>
              <a:rPr lang="en-US" sz="3200" i="1" dirty="0"/>
              <a:t>independent</a:t>
            </a:r>
            <a:r>
              <a:rPr lang="en-US" sz="3200" dirty="0"/>
              <a:t>, </a:t>
            </a:r>
            <a:r>
              <a:rPr lang="en-US" sz="3200" i="1" dirty="0"/>
              <a:t>interdependent</a:t>
            </a:r>
            <a:r>
              <a:rPr lang="en-US" sz="3200" dirty="0"/>
              <a:t>, and </a:t>
            </a:r>
            <a:r>
              <a:rPr lang="en-US" sz="3200" i="1" dirty="0"/>
              <a:t>layered</a:t>
            </a:r>
            <a:r>
              <a:rPr lang="en-US" sz="3200" dirty="0"/>
              <a:t>.</a:t>
            </a:r>
          </a:p>
          <a:p>
            <a:pPr marL="342900" lvl="2" indent="-342900">
              <a:buClrTx/>
              <a:buSzPct val="70000"/>
              <a:buBlip>
                <a:blip r:embed="rId2"/>
              </a:buBlip>
            </a:pPr>
            <a:r>
              <a:rPr lang="en-US" sz="3200" dirty="0"/>
              <a:t>Complexity refers to a large number of autonomous agents that interact with one another through the presence of feedback mechanisms.</a:t>
            </a:r>
          </a:p>
          <a:p>
            <a:pPr marL="342900" lvl="2" indent="-342900">
              <a:buClrTx/>
              <a:buSzPct val="70000"/>
              <a:buBlip>
                <a:blip r:embed="rId2"/>
              </a:buBlip>
            </a:pPr>
            <a:r>
              <a:rPr lang="en-GB" sz="3200" dirty="0"/>
              <a:t>The behaviour of a CAS as a whole can be different from the sum of the behaviours of its individual agents</a:t>
            </a:r>
          </a:p>
          <a:p>
            <a:pPr marL="342900" lvl="2" indent="-342900">
              <a:buClrTx/>
              <a:buSzPct val="70000"/>
              <a:buBlip>
                <a:blip r:embed="rId2"/>
              </a:buBlip>
            </a:pPr>
            <a:r>
              <a:rPr lang="en-GB" sz="3200" dirty="0"/>
              <a:t>CAS main properties: </a:t>
            </a:r>
            <a:r>
              <a:rPr lang="en-GB" sz="3200" i="1" dirty="0"/>
              <a:t>Complexity</a:t>
            </a:r>
            <a:r>
              <a:rPr lang="en-GB" sz="3200" dirty="0"/>
              <a:t> </a:t>
            </a:r>
            <a:r>
              <a:rPr lang="mr-IN" sz="3200" dirty="0"/>
              <a:t>–</a:t>
            </a:r>
            <a:r>
              <a:rPr lang="en-GB" sz="3200" dirty="0"/>
              <a:t> </a:t>
            </a:r>
            <a:r>
              <a:rPr lang="en-GB" sz="3200" i="1" dirty="0"/>
              <a:t>Emergence</a:t>
            </a:r>
            <a:r>
              <a:rPr lang="en-GB" sz="3200" dirty="0"/>
              <a:t> </a:t>
            </a:r>
            <a:r>
              <a:rPr lang="mr-IN" sz="3200" dirty="0"/>
              <a:t>–</a:t>
            </a:r>
            <a:r>
              <a:rPr lang="en-GB" sz="3200" dirty="0"/>
              <a:t> </a:t>
            </a:r>
            <a:r>
              <a:rPr lang="en-GB" sz="3200" i="1" dirty="0"/>
              <a:t>Self-Organization </a:t>
            </a:r>
            <a:r>
              <a:rPr lang="mr-IN" sz="3200" dirty="0"/>
              <a:t>–</a:t>
            </a:r>
            <a:r>
              <a:rPr lang="en-GB" sz="3200" dirty="0"/>
              <a:t> </a:t>
            </a:r>
            <a:r>
              <a:rPr lang="en-GB" sz="3200" i="1" dirty="0"/>
              <a:t>Co-evolution</a:t>
            </a:r>
            <a:r>
              <a:rPr lang="en-GB" sz="3200" dirty="0"/>
              <a:t> </a:t>
            </a:r>
            <a:r>
              <a:rPr lang="mr-IN" sz="3200" dirty="0"/>
              <a:t>–</a:t>
            </a:r>
            <a:r>
              <a:rPr lang="en-GB" sz="3200" dirty="0"/>
              <a:t> </a:t>
            </a:r>
            <a:r>
              <a:rPr lang="en-GB" sz="3200" i="1" dirty="0"/>
              <a:t>Adaptation</a:t>
            </a:r>
            <a:r>
              <a:rPr lang="en-GB" sz="3200" dirty="0"/>
              <a:t> </a:t>
            </a:r>
            <a:r>
              <a:rPr lang="mr-IN" sz="3200" dirty="0"/>
              <a:t>–</a:t>
            </a:r>
            <a:r>
              <a:rPr lang="en-GB" sz="3200" dirty="0"/>
              <a:t> </a:t>
            </a:r>
            <a:r>
              <a:rPr lang="en-GB" sz="3200" i="1" dirty="0"/>
              <a:t>Path dependence </a:t>
            </a:r>
            <a:r>
              <a:rPr lang="mr-IN" sz="3200" i="1" dirty="0"/>
              <a:t>–</a:t>
            </a:r>
            <a:r>
              <a:rPr lang="en-GB" sz="3200" i="1" dirty="0"/>
              <a:t> Multi-level Structure</a:t>
            </a:r>
            <a:r>
              <a:rPr lang="en-GB" sz="3200" b="1" i="1" dirty="0"/>
              <a:t>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72255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Adaptive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8077" y="1507067"/>
            <a:ext cx="9136753" cy="5379732"/>
            <a:chOff x="105120" y="822960"/>
            <a:chExt cx="11123141" cy="6063839"/>
          </a:xfrm>
        </p:grpSpPr>
        <p:sp>
          <p:nvSpPr>
            <p:cNvPr id="5" name="Straight Connector 4"/>
            <p:cNvSpPr/>
            <p:nvPr/>
          </p:nvSpPr>
          <p:spPr>
            <a:xfrm flipH="1">
              <a:off x="3931920" y="4297680"/>
              <a:ext cx="640080" cy="36576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3840479" y="4663440"/>
              <a:ext cx="640081" cy="36576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4754879" y="4937760"/>
              <a:ext cx="548641" cy="27432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5577840" y="5212080"/>
              <a:ext cx="457200" cy="54864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 flipV="1">
              <a:off x="5120639" y="5212080"/>
              <a:ext cx="365760" cy="91440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 flipV="1">
              <a:off x="5120639" y="5852160"/>
              <a:ext cx="914401" cy="365759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 flipV="1">
              <a:off x="6035040" y="5852160"/>
              <a:ext cx="91440" cy="64008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 flipH="1">
              <a:off x="3291839" y="5852160"/>
              <a:ext cx="91441" cy="64008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 flipH="1" flipV="1">
              <a:off x="2468880" y="5943600"/>
              <a:ext cx="548640" cy="54864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 flipV="1">
              <a:off x="1828800" y="5943600"/>
              <a:ext cx="457200" cy="54864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 flipV="1">
              <a:off x="2560319" y="5852160"/>
              <a:ext cx="640081" cy="9144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>
              <a:off x="1737359" y="6492240"/>
              <a:ext cx="1280161" cy="91439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</a:ln>
          </p:spPr>
          <p:txBody>
            <a:bodyPr vert="horz" wrap="none" lIns="104400" tIns="59400" rIns="104400" bIns="594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8198" y="1097280"/>
              <a:ext cx="3015829" cy="10333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800" b="0" i="0" u="none" strike="noStrike" kern="1200" cap="none" dirty="0" err="1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Suprasystems</a:t>
              </a:r>
              <a:endParaRPr lang="it-IT" sz="2800" b="0" i="0" u="none" strike="noStrike" kern="1200" cap="none" dirty="0">
                <a:ln>
                  <a:noFill/>
                </a:ln>
                <a:latin typeface="+mj-lt"/>
                <a:ea typeface="Arial Unicode MS" pitchFamily="2"/>
                <a:cs typeface="Arial Unicode M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800" b="0" i="0" u="none" strike="noStrike" kern="1200" cap="none" dirty="0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Level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7440" y="3474720"/>
              <a:ext cx="2602501" cy="10333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800" b="0" i="0" u="none" strike="noStrike" kern="1200" cap="none" dirty="0" err="1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Governance</a:t>
              </a:r>
              <a:endParaRPr lang="it-IT" sz="2800" b="0" i="0" u="none" strike="noStrike" kern="1200" cap="none" dirty="0">
                <a:ln>
                  <a:noFill/>
                </a:ln>
                <a:latin typeface="+mj-lt"/>
                <a:ea typeface="Arial Unicode MS" pitchFamily="2"/>
                <a:cs typeface="Arial Unicode M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800" b="0" i="0" u="none" strike="noStrike" kern="1200" cap="none" dirty="0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Level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4840" y="5688720"/>
              <a:ext cx="3283421" cy="10333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800" b="0" i="0" u="none" strike="noStrike" kern="1200" cap="none" dirty="0" err="1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Key</a:t>
              </a:r>
              <a:r>
                <a:rPr lang="it-IT" sz="2800" b="0" i="0" u="none" strike="noStrike" kern="1200" cap="none" dirty="0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 Agents and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800" b="0" i="0" u="none" strike="noStrike" kern="1200" cap="none" dirty="0">
                  <a:ln>
                    <a:noFill/>
                  </a:ln>
                  <a:latin typeface="+mj-lt"/>
                  <a:ea typeface="Arial Unicode MS" pitchFamily="2"/>
                  <a:cs typeface="Arial Unicode MS" pitchFamily="2"/>
                </a:rPr>
                <a:t>People Level</a:t>
              </a:r>
            </a:p>
          </p:txBody>
        </p:sp>
        <p:sp>
          <p:nvSpPr>
            <p:cNvPr id="20" name="Freeform: Shape 16"/>
            <p:cNvSpPr/>
            <p:nvPr/>
          </p:nvSpPr>
          <p:spPr>
            <a:xfrm flipV="1">
              <a:off x="105120" y="822960"/>
              <a:ext cx="7667279" cy="1097280"/>
            </a:xfrm>
            <a:custGeom>
              <a:avLst>
                <a:gd name="f0" fmla="val 814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noFill/>
            <a:ln w="29160">
              <a:solidFill>
                <a:srgbClr val="000000"/>
              </a:solidFill>
              <a:custDash>
                <a:ds d="197000" sp="197000"/>
                <a:ds d="197000" sp="197000"/>
                <a:ds d="197000" sp="197000"/>
                <a:ds d="313580" sp="197000"/>
                <a:ds d="313580" sp="197000"/>
                <a:ds d="313580" sp="197000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17"/>
            <p:cNvSpPr/>
            <p:nvPr/>
          </p:nvSpPr>
          <p:spPr>
            <a:xfrm flipV="1">
              <a:off x="105480" y="2622960"/>
              <a:ext cx="7667279" cy="1949040"/>
            </a:xfrm>
            <a:custGeom>
              <a:avLst>
                <a:gd name="f0" fmla="val 814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noFill/>
            <a:ln w="29160">
              <a:solidFill>
                <a:srgbClr val="000000"/>
              </a:solidFill>
              <a:custDash>
                <a:ds d="197000" sp="197000"/>
                <a:ds d="197000" sp="197000"/>
                <a:ds d="197000" sp="197000"/>
                <a:ds d="313580" sp="197000"/>
                <a:ds d="313580" sp="197000"/>
                <a:ds d="313580" sp="197000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18"/>
            <p:cNvSpPr/>
            <p:nvPr/>
          </p:nvSpPr>
          <p:spPr>
            <a:xfrm flipV="1">
              <a:off x="196560" y="3840479"/>
              <a:ext cx="7667279" cy="3046320"/>
            </a:xfrm>
            <a:custGeom>
              <a:avLst>
                <a:gd name="f0" fmla="val 814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noFill/>
            <a:ln w="29160">
              <a:solidFill>
                <a:srgbClr val="000000"/>
              </a:solidFill>
              <a:custDash>
                <a:ds d="197000" sp="197000"/>
                <a:ds d="197000" sp="197000"/>
                <a:ds d="197000" sp="197000"/>
                <a:ds d="313580" sp="197000"/>
                <a:ds d="313580" sp="197000"/>
                <a:ds d="313580" sp="197000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cxnSp>
          <p:nvCxnSpPr>
            <p:cNvPr id="23" name="Straight Arrow Connector 22"/>
            <p:cNvCxnSpPr>
              <a:stCxn id="57" idx="10"/>
              <a:endCxn id="58" idx="6"/>
            </p:cNvCxnSpPr>
            <p:nvPr/>
          </p:nvCxnSpPr>
          <p:spPr>
            <a:xfrm>
              <a:off x="3931918" y="1234440"/>
              <a:ext cx="640082" cy="274319"/>
            </a:xfrm>
            <a:prstGeom prst="straightConnector1">
              <a:avLst/>
            </a:prstGeom>
            <a:noFill/>
            <a:ln w="29160">
              <a:solidFill>
                <a:srgbClr val="000000"/>
              </a:solidFill>
              <a:custDash>
                <a:ds d="197000" sp="197000"/>
              </a:custDash>
            </a:ln>
          </p:spPr>
        </p:cxnSp>
        <p:sp>
          <p:nvSpPr>
            <p:cNvPr id="24" name="Freeform: Shape 20"/>
            <p:cNvSpPr/>
            <p:nvPr/>
          </p:nvSpPr>
          <p:spPr>
            <a:xfrm>
              <a:off x="1955520" y="5746680"/>
              <a:ext cx="813600" cy="379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21"/>
            <p:cNvSpPr/>
            <p:nvPr/>
          </p:nvSpPr>
          <p:spPr>
            <a:xfrm>
              <a:off x="2764080" y="6323040"/>
              <a:ext cx="813600" cy="379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2"/>
            <p:cNvSpPr/>
            <p:nvPr/>
          </p:nvSpPr>
          <p:spPr>
            <a:xfrm>
              <a:off x="1254960" y="6410520"/>
              <a:ext cx="813600" cy="379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23"/>
            <p:cNvSpPr/>
            <p:nvPr/>
          </p:nvSpPr>
          <p:spPr>
            <a:xfrm>
              <a:off x="2935440" y="5669279"/>
              <a:ext cx="813600" cy="379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4"/>
            <p:cNvSpPr/>
            <p:nvPr/>
          </p:nvSpPr>
          <p:spPr>
            <a:xfrm>
              <a:off x="5038560" y="4988880"/>
              <a:ext cx="813600" cy="379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25"/>
            <p:cNvSpPr/>
            <p:nvPr/>
          </p:nvSpPr>
          <p:spPr>
            <a:xfrm>
              <a:off x="5623920" y="6299640"/>
              <a:ext cx="813600" cy="379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6"/>
            <p:cNvSpPr/>
            <p:nvPr/>
          </p:nvSpPr>
          <p:spPr>
            <a:xfrm>
              <a:off x="4556520" y="6036479"/>
              <a:ext cx="813600" cy="379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27"/>
            <p:cNvSpPr/>
            <p:nvPr/>
          </p:nvSpPr>
          <p:spPr>
            <a:xfrm>
              <a:off x="5795280" y="5645880"/>
              <a:ext cx="813600" cy="379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28"/>
            <p:cNvSpPr/>
            <p:nvPr/>
          </p:nvSpPr>
          <p:spPr>
            <a:xfrm>
              <a:off x="3301200" y="4466520"/>
              <a:ext cx="813600" cy="379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29"/>
            <p:cNvSpPr/>
            <p:nvPr/>
          </p:nvSpPr>
          <p:spPr>
            <a:xfrm>
              <a:off x="4192919" y="4073400"/>
              <a:ext cx="813600" cy="379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30"/>
            <p:cNvSpPr/>
            <p:nvPr/>
          </p:nvSpPr>
          <p:spPr>
            <a:xfrm>
              <a:off x="4089960" y="4741200"/>
              <a:ext cx="813600" cy="379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prstDash val="solid"/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 flipH="1">
              <a:off x="2377439" y="4572000"/>
              <a:ext cx="91441" cy="12801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2468880" y="4572000"/>
              <a:ext cx="914400" cy="13716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 flipH="1">
              <a:off x="1737359" y="4537080"/>
              <a:ext cx="731521" cy="19551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2468880" y="4572000"/>
              <a:ext cx="640079" cy="19202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2560319" y="3200400"/>
              <a:ext cx="457201" cy="10058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V="1">
              <a:off x="3383280" y="3200400"/>
              <a:ext cx="1097280" cy="9143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4937760" y="3200400"/>
              <a:ext cx="731519" cy="8229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 flipH="1" flipV="1">
              <a:off x="3383280" y="3383280"/>
              <a:ext cx="2103119" cy="6400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3200400" y="3383280"/>
              <a:ext cx="548640" cy="12801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4754879" y="3108959"/>
              <a:ext cx="731520" cy="210312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 flipH="1">
              <a:off x="5486399" y="4023360"/>
              <a:ext cx="182880" cy="1188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5943600" y="4114800"/>
              <a:ext cx="274319" cy="17373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5852160" y="4206240"/>
              <a:ext cx="182880" cy="22860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44"/>
            <p:cNvSpPr/>
            <p:nvPr/>
          </p:nvSpPr>
          <p:spPr>
            <a:xfrm>
              <a:off x="5195520" y="3783959"/>
              <a:ext cx="1296720" cy="605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29160">
              <a:solidFill>
                <a:srgbClr val="000000"/>
              </a:solidFill>
              <a:custDash>
                <a:ds d="62963" sp="62963"/>
                <a:ds d="62963" sp="62963"/>
                <a:ds d="313580" sp="62963"/>
                <a:ds d="313580" sp="62963"/>
                <a:ds d="313580" sp="62963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45"/>
            <p:cNvSpPr/>
            <p:nvPr/>
          </p:nvSpPr>
          <p:spPr>
            <a:xfrm>
              <a:off x="1828800" y="3931920"/>
              <a:ext cx="1296720" cy="605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29160">
              <a:solidFill>
                <a:srgbClr val="000000"/>
              </a:solidFill>
              <a:custDash>
                <a:ds d="62963" sp="62963"/>
                <a:ds d="62963" sp="62963"/>
                <a:ds d="313580" sp="62963"/>
                <a:ds d="313580" sp="62963"/>
                <a:ds d="313580" sp="62963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46"/>
            <p:cNvSpPr/>
            <p:nvPr/>
          </p:nvSpPr>
          <p:spPr>
            <a:xfrm>
              <a:off x="4006799" y="2869560"/>
              <a:ext cx="1296720" cy="605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29160">
              <a:solidFill>
                <a:srgbClr val="000000"/>
              </a:solidFill>
              <a:custDash>
                <a:ds d="62963" sp="62963"/>
                <a:ds d="62963" sp="62963"/>
                <a:ds d="313580" sp="62963"/>
                <a:ds d="313580" sp="62963"/>
                <a:ds d="313580" sp="62963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3200400" y="3200400"/>
              <a:ext cx="1280160" cy="17373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48113" sp="48113"/>
                <a:ds d="48113" sp="48113"/>
                <a:ds d="239623" sp="48113"/>
                <a:ds d="239623" sp="48113"/>
                <a:ds d="239623" sp="48113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48"/>
            <p:cNvSpPr/>
            <p:nvPr/>
          </p:nvSpPr>
          <p:spPr>
            <a:xfrm>
              <a:off x="2377439" y="2961000"/>
              <a:ext cx="1296720" cy="605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29160">
              <a:solidFill>
                <a:srgbClr val="000000"/>
              </a:solidFill>
              <a:custDash>
                <a:ds d="62963" sp="62963"/>
                <a:ds d="62963" sp="62963"/>
                <a:ds d="313580" sp="62963"/>
                <a:ds d="313580" sp="62963"/>
                <a:ds d="313580" sp="62963"/>
              </a:custDash>
            </a:ln>
          </p:spPr>
          <p:txBody>
            <a:bodyPr vert="horz" wrap="none" lIns="104400" tIns="59400" rIns="104400" bIns="594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 flipH="1">
              <a:off x="3108959" y="1280159"/>
              <a:ext cx="274321" cy="20116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97000" sp="197000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3474720" y="1188719"/>
              <a:ext cx="1188720" cy="19202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97000" sp="197000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 flipH="1">
              <a:off x="4663440" y="1463039"/>
              <a:ext cx="548640" cy="164592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97000" sp="197000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5120639" y="1554479"/>
              <a:ext cx="822961" cy="256032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97000" sp="197000"/>
              </a:custDash>
            </a:ln>
          </p:spPr>
          <p:txBody>
            <a:bodyPr vert="horz" wrap="none" lIns="109080" tIns="64080" rIns="109080" bIns="6408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3"/>
            <p:cNvSpPr/>
            <p:nvPr/>
          </p:nvSpPr>
          <p:spPr>
            <a:xfrm>
              <a:off x="2560319" y="914400"/>
              <a:ext cx="1371599" cy="64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custDash>
                <a:ds d="96226" sp="96226"/>
                <a:ds d="96226" sp="96226"/>
              </a:custDash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54"/>
            <p:cNvSpPr/>
            <p:nvPr/>
          </p:nvSpPr>
          <p:spPr>
            <a:xfrm>
              <a:off x="4572000" y="1188719"/>
              <a:ext cx="1371599" cy="64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19080">
              <a:solidFill>
                <a:srgbClr val="000000"/>
              </a:solidFill>
              <a:custDash>
                <a:ds d="96226" sp="96226"/>
                <a:ds d="96226" sp="96226"/>
              </a:custDash>
            </a:ln>
          </p:spPr>
          <p:txBody>
            <a:bodyPr vert="horz" wrap="none" lIns="99360" tIns="54360" rIns="99360" bIns="5436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 cap="none">
                <a:ln>
                  <a:noFill/>
                </a:ln>
                <a:latin typeface="Liberation Sans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2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this lesson…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Introduction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Schedule and tests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Books, Materials and Work Groups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Advices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are we going to study?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Trouble for places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Internal and external influences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 marketing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Places in Trouble</a:t>
            </a:r>
          </a:p>
        </p:txBody>
      </p:sp>
      <p:sp>
        <p:nvSpPr>
          <p:cNvPr id="79" name="TextShape 2"/>
          <p:cNvSpPr txBox="1"/>
          <p:nvPr/>
        </p:nvSpPr>
        <p:spPr>
          <a:xfrm>
            <a:off x="274320" y="1554480"/>
            <a:ext cx="9509760" cy="5577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According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S&amp;P in the 80s: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Almost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60% of the USA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more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5000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towns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are in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financial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troubles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crisis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global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Rio de Janeiro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declared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Bankruptcy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1988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Naples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 City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Council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recovery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1,4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billions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(The TASI on the 1st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house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Italy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Naples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 City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220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mlns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from the State to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avoid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bankrupt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297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mlns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from Cassa depositi e prestiti to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back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suppliers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So, the city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council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reduced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deficit from 783 to 267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mlns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are 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consequences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“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troubles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Places in Trouble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Consequences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“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trouble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”?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Fiscal un-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health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Trade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inbalances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debt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inflation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Unemployment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Falling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Income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Loss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population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Classes of places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Chronically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Depressed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Acutely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Depressed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Boom and Bust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Healthy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Transformations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Favorites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Few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Causes of Trouble?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274320" y="1554480"/>
            <a:ext cx="44805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are the causes of troubles?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place is potentially open to two different influences: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Internal growth and decline cycles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External shocks and forces beyond its control</a:t>
            </a:r>
          </a:p>
        </p:txBody>
      </p:sp>
      <p:pic>
        <p:nvPicPr>
          <p:cNvPr id="86" name="Picture 85"/>
          <p:cNvPicPr/>
          <p:nvPr/>
        </p:nvPicPr>
        <p:blipFill>
          <a:blip r:embed="rId2"/>
          <a:srcRect r="49281"/>
          <a:stretch/>
        </p:blipFill>
        <p:spPr>
          <a:xfrm>
            <a:off x="5190120" y="793080"/>
            <a:ext cx="4275000" cy="632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4058-5D19-F040-8E8D-7D32FB01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Jacob/</a:t>
            </a:r>
            <a:r>
              <a:rPr lang="it-IT" dirty="0" err="1"/>
              <a:t>Kauffman</a:t>
            </a:r>
            <a:r>
              <a:rPr lang="it-IT" dirty="0"/>
              <a:t> Model of </a:t>
            </a:r>
            <a:r>
              <a:rPr lang="it-IT" dirty="0" err="1"/>
              <a:t>Place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C36FC-2B39-FA46-BB94-C90B249BD48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74320" y="1554480"/>
            <a:ext cx="5357880" cy="5394960"/>
          </a:xfrm>
        </p:spPr>
        <p:txBody>
          <a:bodyPr/>
          <a:lstStyle/>
          <a:p>
            <a:r>
              <a:rPr lang="it-IT" dirty="0"/>
              <a:t>Jacobs (1961) a </a:t>
            </a:r>
            <a:r>
              <a:rPr lang="it-IT" dirty="0" err="1"/>
              <a:t>place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“</a:t>
            </a:r>
            <a:r>
              <a:rPr lang="it-IT" dirty="0" err="1"/>
              <a:t>organized</a:t>
            </a:r>
            <a:r>
              <a:rPr lang="it-IT" dirty="0"/>
              <a:t> </a:t>
            </a:r>
            <a:r>
              <a:rPr lang="it-IT" dirty="0" err="1"/>
              <a:t>complexity</a:t>
            </a:r>
            <a:r>
              <a:rPr lang="it-IT" dirty="0"/>
              <a:t>:</a:t>
            </a:r>
          </a:p>
          <a:p>
            <a:pPr lvl="1"/>
            <a:r>
              <a:rPr lang="it-IT" i="1" dirty="0"/>
              <a:t>‘in </a:t>
            </a:r>
            <a:r>
              <a:rPr lang="it-IT" i="1" dirty="0" err="1"/>
              <a:t>which</a:t>
            </a:r>
            <a:r>
              <a:rPr lang="it-IT" i="1" dirty="0"/>
              <a:t> a </a:t>
            </a:r>
            <a:r>
              <a:rPr lang="it-IT" i="1" dirty="0" err="1"/>
              <a:t>half-dozen</a:t>
            </a:r>
            <a:r>
              <a:rPr lang="it-IT" i="1" dirty="0"/>
              <a:t> or </a:t>
            </a:r>
            <a:r>
              <a:rPr lang="it-IT" i="1" dirty="0" err="1"/>
              <a:t>even</a:t>
            </a:r>
            <a:r>
              <a:rPr lang="it-IT" i="1" dirty="0"/>
              <a:t> </a:t>
            </a:r>
            <a:r>
              <a:rPr lang="it-IT" i="1" dirty="0" err="1"/>
              <a:t>several</a:t>
            </a:r>
            <a:r>
              <a:rPr lang="it-IT" i="1" dirty="0"/>
              <a:t> </a:t>
            </a:r>
            <a:r>
              <a:rPr lang="it-IT" i="1" dirty="0" err="1"/>
              <a:t>dozen</a:t>
            </a:r>
            <a:r>
              <a:rPr lang="it-IT" i="1" dirty="0"/>
              <a:t> </a:t>
            </a:r>
            <a:r>
              <a:rPr lang="it-IT" i="1" dirty="0" err="1"/>
              <a:t>quantities</a:t>
            </a:r>
            <a:r>
              <a:rPr lang="it-IT" i="1" dirty="0"/>
              <a:t> are </a:t>
            </a:r>
            <a:r>
              <a:rPr lang="it-IT" i="1" dirty="0" err="1"/>
              <a:t>all</a:t>
            </a:r>
            <a:r>
              <a:rPr lang="it-IT" i="1" dirty="0"/>
              <a:t> </a:t>
            </a:r>
            <a:r>
              <a:rPr lang="it-IT" i="1" dirty="0" err="1"/>
              <a:t>varying</a:t>
            </a:r>
            <a:r>
              <a:rPr lang="it-IT" i="1" dirty="0"/>
              <a:t> </a:t>
            </a:r>
            <a:r>
              <a:rPr lang="it-IT" i="1" dirty="0" err="1"/>
              <a:t>simultaneously</a:t>
            </a:r>
            <a:r>
              <a:rPr lang="it-IT" i="1" dirty="0"/>
              <a:t> and </a:t>
            </a:r>
            <a:r>
              <a:rPr lang="it-IT" i="1" dirty="0" err="1"/>
              <a:t>insubtly</a:t>
            </a:r>
            <a:r>
              <a:rPr lang="it-IT" i="1" dirty="0"/>
              <a:t> </a:t>
            </a:r>
            <a:r>
              <a:rPr lang="it-IT" i="1" dirty="0" err="1"/>
              <a:t>interconnected</a:t>
            </a:r>
            <a:r>
              <a:rPr lang="it-IT" i="1" dirty="0"/>
              <a:t> ways’ </a:t>
            </a:r>
            <a:r>
              <a:rPr lang="it-IT" dirty="0"/>
              <a:t>(Jacobs 1961, p. 433). </a:t>
            </a:r>
          </a:p>
          <a:p>
            <a:pPr lvl="1"/>
            <a:endParaRPr lang="it-IT" dirty="0"/>
          </a:p>
          <a:p>
            <a:r>
              <a:rPr lang="it-IT" dirty="0" err="1"/>
              <a:t>Place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Kauffman</a:t>
            </a:r>
            <a:r>
              <a:rPr lang="it-IT" dirty="0"/>
              <a:t> </a:t>
            </a:r>
            <a:r>
              <a:rPr lang="it-IT" dirty="0" err="1"/>
              <a:t>button</a:t>
            </a:r>
            <a:r>
              <a:rPr lang="it-IT" dirty="0"/>
              <a:t> model…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</a:t>
            </a:r>
            <a:r>
              <a:rPr lang="it-IT" dirty="0" err="1"/>
              <a:t>pulling</a:t>
            </a:r>
            <a:r>
              <a:rPr lang="it-IT" dirty="0"/>
              <a:t> a </a:t>
            </a:r>
            <a:r>
              <a:rPr lang="it-IT" dirty="0" err="1"/>
              <a:t>string</a:t>
            </a:r>
            <a:r>
              <a:rPr lang="it-IT" dirty="0"/>
              <a:t> or a </a:t>
            </a:r>
            <a:r>
              <a:rPr lang="it-IT" dirty="0" err="1"/>
              <a:t>button</a:t>
            </a:r>
            <a:r>
              <a:rPr lang="it-IT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69E1D-3773-D945-910C-4A88A3136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94" y="1747778"/>
            <a:ext cx="3622182" cy="33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48C6A-FD39-8942-A0AA-24D23165E5D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3200" dirty="0" err="1"/>
              <a:t>Where</a:t>
            </a:r>
            <a:r>
              <a:rPr lang="it-IT" sz="3200" dirty="0"/>
              <a:t> </a:t>
            </a:r>
            <a:r>
              <a:rPr lang="it-IT" sz="3200" dirty="0" err="1"/>
              <a:t>systems</a:t>
            </a:r>
            <a:r>
              <a:rPr lang="it-IT" sz="3200" dirty="0"/>
              <a:t> are </a:t>
            </a:r>
            <a:r>
              <a:rPr lang="it-IT" sz="3200" dirty="0" err="1"/>
              <a:t>complex</a:t>
            </a:r>
            <a:r>
              <a:rPr lang="it-IT" sz="3200" dirty="0"/>
              <a:t>—</a:t>
            </a:r>
            <a:r>
              <a:rPr lang="it-IT" sz="3200" dirty="0" err="1"/>
              <a:t>where</a:t>
            </a:r>
            <a:r>
              <a:rPr lang="it-IT" sz="3200" dirty="0"/>
              <a:t> </a:t>
            </a:r>
            <a:r>
              <a:rPr lang="it-IT" sz="3200" dirty="0" err="1"/>
              <a:t>interactions</a:t>
            </a:r>
            <a:r>
              <a:rPr lang="it-IT" sz="3200" dirty="0"/>
              <a:t> and </a:t>
            </a:r>
            <a:r>
              <a:rPr lang="it-IT" sz="3200" dirty="0" err="1"/>
              <a:t>parts</a:t>
            </a:r>
            <a:r>
              <a:rPr lang="it-IT" sz="3200" dirty="0"/>
              <a:t> are </a:t>
            </a:r>
            <a:r>
              <a:rPr lang="it-IT" sz="3200" dirty="0" err="1"/>
              <a:t>changing</a:t>
            </a:r>
            <a:r>
              <a:rPr lang="it-IT" sz="3200" dirty="0"/>
              <a:t> </a:t>
            </a:r>
            <a:r>
              <a:rPr lang="it-IT" sz="3200" dirty="0" err="1"/>
              <a:t>all</a:t>
            </a:r>
            <a:r>
              <a:rPr lang="it-IT" sz="3200" dirty="0"/>
              <a:t> the time—</a:t>
            </a:r>
            <a:r>
              <a:rPr lang="it-IT" sz="3200" dirty="0" err="1"/>
              <a:t>how</a:t>
            </a:r>
            <a:r>
              <a:rPr lang="it-IT" sz="3200" dirty="0"/>
              <a:t> </a:t>
            </a:r>
            <a:r>
              <a:rPr lang="it-IT" sz="3200" dirty="0" err="1"/>
              <a:t>then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possible</a:t>
            </a:r>
            <a:r>
              <a:rPr lang="it-IT" sz="3200" dirty="0"/>
              <a:t> to </a:t>
            </a:r>
            <a:r>
              <a:rPr lang="it-IT" sz="3200" dirty="0" err="1"/>
              <a:t>devise</a:t>
            </a:r>
            <a:r>
              <a:rPr lang="it-IT" sz="3200" dirty="0"/>
              <a:t> </a:t>
            </a:r>
            <a:r>
              <a:rPr lang="it-IT" sz="3200" dirty="0" err="1"/>
              <a:t>effective</a:t>
            </a:r>
            <a:r>
              <a:rPr lang="it-IT" sz="3200" dirty="0"/>
              <a:t> </a:t>
            </a:r>
            <a:r>
              <a:rPr lang="it-IT" sz="3200" dirty="0" err="1"/>
              <a:t>plans</a:t>
            </a:r>
            <a:r>
              <a:rPr lang="it-IT" sz="3200" dirty="0"/>
              <a:t>? </a:t>
            </a:r>
            <a:r>
              <a:rPr lang="it-IT" sz="3200" dirty="0" err="1"/>
              <a:t>Where</a:t>
            </a:r>
            <a:r>
              <a:rPr lang="it-IT" sz="3200" dirty="0"/>
              <a:t> </a:t>
            </a:r>
            <a:r>
              <a:rPr lang="it-IT" sz="3200" dirty="0" err="1"/>
              <a:t>systems</a:t>
            </a:r>
            <a:r>
              <a:rPr lang="it-IT" sz="3200" dirty="0"/>
              <a:t> are </a:t>
            </a:r>
            <a:r>
              <a:rPr lang="it-IT" sz="3200" dirty="0" err="1"/>
              <a:t>too</a:t>
            </a:r>
            <a:r>
              <a:rPr lang="it-IT" sz="3200" dirty="0"/>
              <a:t> </a:t>
            </a:r>
            <a:r>
              <a:rPr lang="it-IT" sz="3200" dirty="0" err="1"/>
              <a:t>complex</a:t>
            </a:r>
            <a:r>
              <a:rPr lang="it-IT" sz="3200" dirty="0"/>
              <a:t> to be </a:t>
            </a:r>
            <a:r>
              <a:rPr lang="it-IT" sz="3200" dirty="0" err="1"/>
              <a:t>reduced</a:t>
            </a:r>
            <a:r>
              <a:rPr lang="it-IT" sz="3200" dirty="0"/>
              <a:t> to an </a:t>
            </a:r>
            <a:r>
              <a:rPr lang="it-IT" sz="3200" dirty="0" err="1"/>
              <a:t>analytical</a:t>
            </a:r>
            <a:r>
              <a:rPr lang="it-IT" sz="3200" dirty="0"/>
              <a:t> model and </a:t>
            </a:r>
            <a:r>
              <a:rPr lang="it-IT" sz="3200" dirty="0" err="1"/>
              <a:t>too</a:t>
            </a:r>
            <a:r>
              <a:rPr lang="it-IT" sz="3200" dirty="0"/>
              <a:t> </a:t>
            </a:r>
            <a:r>
              <a:rPr lang="it-IT" sz="3200" dirty="0" err="1"/>
              <a:t>complex</a:t>
            </a:r>
            <a:r>
              <a:rPr lang="it-IT" sz="3200" dirty="0"/>
              <a:t> to be </a:t>
            </a:r>
            <a:r>
              <a:rPr lang="it-IT" sz="3200" dirty="0" err="1"/>
              <a:t>modeled</a:t>
            </a:r>
            <a:r>
              <a:rPr lang="it-IT" sz="3200" dirty="0"/>
              <a:t> in </a:t>
            </a:r>
            <a:r>
              <a:rPr lang="it-IT" sz="3200" dirty="0" err="1"/>
              <a:t>termsof</a:t>
            </a:r>
            <a:r>
              <a:rPr lang="it-IT" sz="3200" dirty="0"/>
              <a:t> </a:t>
            </a:r>
            <a:r>
              <a:rPr lang="it-IT" sz="3200" dirty="0" err="1"/>
              <a:t>statistical</a:t>
            </a:r>
            <a:r>
              <a:rPr lang="it-IT" sz="3200" dirty="0"/>
              <a:t> </a:t>
            </a:r>
            <a:r>
              <a:rPr lang="it-IT" sz="3200" dirty="0" err="1"/>
              <a:t>averages</a:t>
            </a:r>
            <a:r>
              <a:rPr lang="it-IT" sz="3200" dirty="0"/>
              <a:t>, </a:t>
            </a:r>
            <a:r>
              <a:rPr lang="it-IT" sz="3200" dirty="0" err="1"/>
              <a:t>how</a:t>
            </a:r>
            <a:r>
              <a:rPr lang="it-IT" sz="3200" dirty="0"/>
              <a:t> can </a:t>
            </a:r>
            <a:r>
              <a:rPr lang="it-IT" sz="3200" dirty="0" err="1"/>
              <a:t>results</a:t>
            </a:r>
            <a:r>
              <a:rPr lang="it-IT" sz="3200" dirty="0"/>
              <a:t> of </a:t>
            </a:r>
            <a:r>
              <a:rPr lang="it-IT" sz="3200" dirty="0" err="1"/>
              <a:t>purposive</a:t>
            </a:r>
            <a:r>
              <a:rPr lang="it-IT" sz="3200" dirty="0"/>
              <a:t> </a:t>
            </a:r>
            <a:r>
              <a:rPr lang="it-IT" sz="3200" dirty="0" err="1"/>
              <a:t>activities</a:t>
            </a:r>
            <a:r>
              <a:rPr lang="it-IT" sz="3200" dirty="0"/>
              <a:t> be </a:t>
            </a:r>
            <a:r>
              <a:rPr lang="it-IT" sz="3200" dirty="0" err="1"/>
              <a:t>foreseen</a:t>
            </a:r>
            <a:r>
              <a:rPr lang="it-IT" sz="3200" dirty="0"/>
              <a:t>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8DB4B-CC96-3F47-BE19-0F4891D5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places</a:t>
            </a:r>
            <a:r>
              <a:rPr lang="it-IT" dirty="0"/>
              <a:t> end up in </a:t>
            </a:r>
            <a:r>
              <a:rPr lang="it-IT" dirty="0" err="1"/>
              <a:t>trouble</a:t>
            </a: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728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City Growth Dynamics</a:t>
            </a:r>
          </a:p>
        </p:txBody>
      </p:sp>
      <p:sp>
        <p:nvSpPr>
          <p:cNvPr id="88" name="CustomShape 2"/>
          <p:cNvSpPr/>
          <p:nvPr/>
        </p:nvSpPr>
        <p:spPr>
          <a:xfrm>
            <a:off x="3422160" y="1554480"/>
            <a:ext cx="3291840" cy="146304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 is attractive</a:t>
            </a:r>
          </a:p>
          <a:p>
            <a:pPr algn="ctr"/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industry start-ups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Job opportunities are strong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 quality is attractive</a:t>
            </a:r>
          </a:p>
        </p:txBody>
      </p:sp>
      <p:sp>
        <p:nvSpPr>
          <p:cNvPr id="89" name="CustomShape 3"/>
          <p:cNvSpPr/>
          <p:nvPr/>
        </p:nvSpPr>
        <p:spPr>
          <a:xfrm>
            <a:off x="6482160" y="3474720"/>
            <a:ext cx="3291840" cy="122616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Inward migration of new business and investments</a:t>
            </a:r>
          </a:p>
        </p:txBody>
      </p:sp>
      <p:sp>
        <p:nvSpPr>
          <p:cNvPr id="90" name="CustomShape 4"/>
          <p:cNvSpPr/>
          <p:nvPr/>
        </p:nvSpPr>
        <p:spPr>
          <a:xfrm>
            <a:off x="3422160" y="5029200"/>
            <a:ext cx="3291840" cy="89568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 Estate Costs rises</a:t>
            </a:r>
          </a:p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Infrastructure is strained</a:t>
            </a:r>
          </a:p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Needs Rise</a:t>
            </a:r>
          </a:p>
        </p:txBody>
      </p:sp>
      <p:sp>
        <p:nvSpPr>
          <p:cNvPr id="91" name="CustomShape 5"/>
          <p:cNvSpPr/>
          <p:nvPr/>
        </p:nvSpPr>
        <p:spPr>
          <a:xfrm>
            <a:off x="3422160" y="6309360"/>
            <a:ext cx="3291840" cy="443520"/>
          </a:xfrm>
          <a:prstGeom prst="rect">
            <a:avLst/>
          </a:prstGeom>
          <a:solidFill>
            <a:srgbClr val="FF9999"/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Government Raises Taxes</a:t>
            </a:r>
          </a:p>
        </p:txBody>
      </p:sp>
      <p:cxnSp>
        <p:nvCxnSpPr>
          <p:cNvPr id="92" name="Line 6"/>
          <p:cNvCxnSpPr>
            <a:stCxn id="90" idx="2"/>
            <a:endCxn id="91" idx="0"/>
          </p:cNvCxnSpPr>
          <p:nvPr/>
        </p:nvCxnSpPr>
        <p:spPr>
          <a:xfrm>
            <a:off x="5068080" y="5924880"/>
            <a:ext cx="360" cy="38484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sp>
        <p:nvSpPr>
          <p:cNvPr id="93" name="CustomShape 7"/>
          <p:cNvSpPr/>
          <p:nvPr/>
        </p:nvSpPr>
        <p:spPr>
          <a:xfrm>
            <a:off x="362160" y="3474720"/>
            <a:ext cx="3291840" cy="122616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Inward migration of visitors and new residents</a:t>
            </a:r>
          </a:p>
        </p:txBody>
      </p:sp>
      <p:cxnSp>
        <p:nvCxnSpPr>
          <p:cNvPr id="94" name="Line 8"/>
          <p:cNvCxnSpPr>
            <a:stCxn id="88" idx="1"/>
            <a:endCxn id="93" idx="0"/>
          </p:cNvCxnSpPr>
          <p:nvPr/>
        </p:nvCxnSpPr>
        <p:spPr>
          <a:xfrm flipH="1">
            <a:off x="2008080" y="2286000"/>
            <a:ext cx="1414440" cy="118908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95" name="Line 9"/>
          <p:cNvCxnSpPr>
            <a:stCxn id="93" idx="2"/>
            <a:endCxn id="90" idx="1"/>
          </p:cNvCxnSpPr>
          <p:nvPr/>
        </p:nvCxnSpPr>
        <p:spPr>
          <a:xfrm>
            <a:off x="2008080" y="4700880"/>
            <a:ext cx="1414440" cy="77652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96" name="Line 10"/>
          <p:cNvCxnSpPr>
            <a:stCxn id="88" idx="3"/>
            <a:endCxn id="89" idx="0"/>
          </p:cNvCxnSpPr>
          <p:nvPr/>
        </p:nvCxnSpPr>
        <p:spPr>
          <a:xfrm>
            <a:off x="6714000" y="2286000"/>
            <a:ext cx="1414440" cy="118908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97" name="Line 11"/>
          <p:cNvCxnSpPr>
            <a:stCxn id="89" idx="2"/>
            <a:endCxn id="90" idx="3"/>
          </p:cNvCxnSpPr>
          <p:nvPr/>
        </p:nvCxnSpPr>
        <p:spPr>
          <a:xfrm flipH="1">
            <a:off x="6714000" y="4700880"/>
            <a:ext cx="1414440" cy="77652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case of Orlando…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Orlando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peaceful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city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Disneyworld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90s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fastest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city in the USA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happening?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Discuss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2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Identify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advantages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issues</a:t>
            </a: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000000"/>
              </a:buClr>
              <a:buSzPct val="45000"/>
            </a:pP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P.s.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use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smartphones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case of Orlando…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82800">
              <a:buClr>
                <a:srgbClr val="000000"/>
              </a:buClr>
              <a:buSzPct val="75000"/>
            </a:pP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Main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Advantages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4068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jobs</a:t>
            </a:r>
            <a:endParaRPr lang="it-IT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68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sources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Taxes</a:t>
            </a:r>
            <a:endParaRPr lang="it-IT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68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Foreign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Investments</a:t>
            </a:r>
          </a:p>
          <a:p>
            <a:pPr marL="82800">
              <a:buClr>
                <a:srgbClr val="000000"/>
              </a:buClr>
              <a:buSzPct val="75000"/>
            </a:pP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800">
              <a:buClr>
                <a:srgbClr val="000000"/>
              </a:buClr>
              <a:buSzPct val="75000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068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Natural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depleted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68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Malls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everywhere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68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Traffic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Jams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50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City Decay Dynamics</a:t>
            </a:r>
          </a:p>
        </p:txBody>
      </p:sp>
      <p:sp>
        <p:nvSpPr>
          <p:cNvPr id="101" name="CustomShape 2"/>
          <p:cNvSpPr/>
          <p:nvPr/>
        </p:nvSpPr>
        <p:spPr>
          <a:xfrm>
            <a:off x="2360880" y="1463040"/>
            <a:ext cx="5303520" cy="182880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 becomes unattractive</a:t>
            </a:r>
          </a:p>
          <a:p>
            <a:pPr algn="ctr"/>
            <a:r>
              <a:rPr lang="it-IT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Major Company od industri is hurt or exits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Economic recession hurts business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Unemployment climbs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Infrastructure breaks down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City budget deficit increases</a:t>
            </a:r>
          </a:p>
        </p:txBody>
      </p:sp>
      <p:sp>
        <p:nvSpPr>
          <p:cNvPr id="102" name="CustomShape 3"/>
          <p:cNvSpPr/>
          <p:nvPr/>
        </p:nvSpPr>
        <p:spPr>
          <a:xfrm>
            <a:off x="7406640" y="3474720"/>
            <a:ext cx="2367360" cy="122616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Outward migration of business</a:t>
            </a:r>
          </a:p>
        </p:txBody>
      </p:sp>
      <p:sp>
        <p:nvSpPr>
          <p:cNvPr id="103" name="CustomShape 4"/>
          <p:cNvSpPr/>
          <p:nvPr/>
        </p:nvSpPr>
        <p:spPr>
          <a:xfrm>
            <a:off x="3366720" y="4882320"/>
            <a:ext cx="3291840" cy="140256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Banks tighten credit,</a:t>
            </a:r>
          </a:p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Bankruptcies increase,</a:t>
            </a:r>
          </a:p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Crime increase</a:t>
            </a:r>
          </a:p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needs rise,</a:t>
            </a:r>
          </a:p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City image deteriorates</a:t>
            </a:r>
          </a:p>
        </p:txBody>
      </p:sp>
      <p:sp>
        <p:nvSpPr>
          <p:cNvPr id="104" name="CustomShape 5"/>
          <p:cNvSpPr/>
          <p:nvPr/>
        </p:nvSpPr>
        <p:spPr>
          <a:xfrm>
            <a:off x="3366720" y="6525360"/>
            <a:ext cx="3291840" cy="443520"/>
          </a:xfrm>
          <a:prstGeom prst="rect">
            <a:avLst/>
          </a:prstGeom>
          <a:solidFill>
            <a:srgbClr val="FF9999"/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Government Raises Taxes</a:t>
            </a:r>
          </a:p>
        </p:txBody>
      </p:sp>
      <p:cxnSp>
        <p:nvCxnSpPr>
          <p:cNvPr id="105" name="Line 6"/>
          <p:cNvCxnSpPr>
            <a:stCxn id="103" idx="2"/>
            <a:endCxn id="104" idx="0"/>
          </p:cNvCxnSpPr>
          <p:nvPr/>
        </p:nvCxnSpPr>
        <p:spPr>
          <a:xfrm>
            <a:off x="5012640" y="6284880"/>
            <a:ext cx="360" cy="24084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sp>
        <p:nvSpPr>
          <p:cNvPr id="106" name="CustomShape 7"/>
          <p:cNvSpPr/>
          <p:nvPr/>
        </p:nvSpPr>
        <p:spPr>
          <a:xfrm>
            <a:off x="362160" y="3474720"/>
            <a:ext cx="2198160" cy="122616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Outward migration of people</a:t>
            </a:r>
          </a:p>
        </p:txBody>
      </p:sp>
      <p:cxnSp>
        <p:nvCxnSpPr>
          <p:cNvPr id="107" name="Line 8"/>
          <p:cNvCxnSpPr>
            <a:stCxn id="101" idx="1"/>
            <a:endCxn id="106" idx="0"/>
          </p:cNvCxnSpPr>
          <p:nvPr/>
        </p:nvCxnSpPr>
        <p:spPr>
          <a:xfrm flipH="1">
            <a:off x="1461240" y="2377440"/>
            <a:ext cx="900000" cy="109764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08" name="Line 9"/>
          <p:cNvCxnSpPr>
            <a:stCxn id="106" idx="2"/>
            <a:endCxn id="103" idx="1"/>
          </p:cNvCxnSpPr>
          <p:nvPr/>
        </p:nvCxnSpPr>
        <p:spPr>
          <a:xfrm>
            <a:off x="1461240" y="4700880"/>
            <a:ext cx="1905840" cy="88308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09" name="Line 10"/>
          <p:cNvCxnSpPr>
            <a:stCxn id="101" idx="3"/>
            <a:endCxn id="102" idx="0"/>
          </p:cNvCxnSpPr>
          <p:nvPr/>
        </p:nvCxnSpPr>
        <p:spPr>
          <a:xfrm>
            <a:off x="7664400" y="2377440"/>
            <a:ext cx="926280" cy="109764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10" name="Line 11"/>
          <p:cNvCxnSpPr>
            <a:stCxn id="102" idx="2"/>
            <a:endCxn id="103" idx="3"/>
          </p:cNvCxnSpPr>
          <p:nvPr/>
        </p:nvCxnSpPr>
        <p:spPr>
          <a:xfrm flipH="1">
            <a:off x="6658560" y="4700880"/>
            <a:ext cx="1932120" cy="88308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sp>
        <p:nvSpPr>
          <p:cNvPr id="111" name="CustomShape 12"/>
          <p:cNvSpPr/>
          <p:nvPr/>
        </p:nvSpPr>
        <p:spPr>
          <a:xfrm>
            <a:off x="3592440" y="3660480"/>
            <a:ext cx="2840400" cy="86040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Tourism, Convention Business fall off</a:t>
            </a:r>
          </a:p>
        </p:txBody>
      </p:sp>
      <p:cxnSp>
        <p:nvCxnSpPr>
          <p:cNvPr id="112" name="Line 13"/>
          <p:cNvCxnSpPr>
            <a:stCxn id="101" idx="2"/>
            <a:endCxn id="111" idx="0"/>
          </p:cNvCxnSpPr>
          <p:nvPr/>
        </p:nvCxnSpPr>
        <p:spPr>
          <a:xfrm>
            <a:off x="5012640" y="3291840"/>
            <a:ext cx="360" cy="36900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13" name="Line 14"/>
          <p:cNvCxnSpPr>
            <a:stCxn id="111" idx="2"/>
            <a:endCxn id="103" idx="0"/>
          </p:cNvCxnSpPr>
          <p:nvPr/>
        </p:nvCxnSpPr>
        <p:spPr>
          <a:xfrm>
            <a:off x="5012640" y="4520880"/>
            <a:ext cx="360" cy="361800"/>
          </a:xfrm>
          <a:prstGeom prst="bentConnector3">
            <a:avLst/>
          </a:prstGeom>
          <a:ln>
            <a:solidFill>
              <a:srgbClr val="000000"/>
            </a:solidFill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Schedule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held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Room (Room 10)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Monday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10:30 </a:t>
            </a:r>
            <a:r>
              <a:rPr lang="mr-IN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13:30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Tuesday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11:30 – 13:30</a:t>
            </a:r>
          </a:p>
          <a:p>
            <a:pPr marL="540000" lvl="1">
              <a:buClr>
                <a:srgbClr val="000000"/>
              </a:buClr>
              <a:buSzPct val="75000"/>
            </a:pP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students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able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meet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with the professor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lessons</a:t>
            </a: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000000"/>
              </a:buClr>
              <a:buSzPct val="45000"/>
            </a:pP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case of Philadelphia…</a:t>
            </a:r>
          </a:p>
        </p:txBody>
      </p:sp>
      <p:sp>
        <p:nvSpPr>
          <p:cNvPr id="115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Philadelphia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pinnacle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1976 (200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years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from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Declaration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Independence)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80s a building book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further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rivitalized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city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citizens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started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moving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the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suburbs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taxes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lead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Crime,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homelessness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and AIDS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city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started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issuing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junk bonds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1990s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$ 229 mln deficit and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faced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bankruptcy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External forces</a:t>
            </a:r>
          </a:p>
        </p:txBody>
      </p:sp>
      <p:sp>
        <p:nvSpPr>
          <p:cNvPr id="117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Technological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continuous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“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cretive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destruction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created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crisis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horses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booming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gasoline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Nylon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created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crisis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cotton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growers</a:t>
            </a:r>
            <a:endParaRPr lang="it-IT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Today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peoples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knowledge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workers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Globalization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Communities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become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sellers of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businesses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Growth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self-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employed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Role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Governance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Protectionists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Government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activists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free traders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globalization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changing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rules</a:t>
            </a:r>
            <a:r>
              <a:rPr lang="it-IT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game?</a:t>
            </a:r>
          </a:p>
          <a:p>
            <a:pPr algn="ctr"/>
            <a:endParaRPr lang="it-IT" sz="5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4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Think</a:t>
            </a:r>
            <a:r>
              <a:rPr lang="it-IT" sz="4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4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it-IT" sz="4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</a:t>
            </a:r>
            <a:r>
              <a:rPr lang="it-IT" sz="4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on:</a:t>
            </a:r>
          </a:p>
          <a:p>
            <a:pPr algn="ctr"/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Scope,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Force,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Kind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Jobs, Work Organization,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Worker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Competences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Tasks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Technology, Information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Flows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Opportunities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72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Globalization</a:t>
            </a:r>
          </a:p>
        </p:txBody>
      </p:sp>
      <p:graphicFrame>
        <p:nvGraphicFramePr>
          <p:cNvPr id="119" name="Table 2"/>
          <p:cNvGraphicFramePr/>
          <p:nvPr/>
        </p:nvGraphicFramePr>
        <p:xfrm>
          <a:off x="274320" y="1554480"/>
          <a:ext cx="9509760" cy="5913120"/>
        </p:xfrm>
        <a:graphic>
          <a:graphicData uri="http://schemas.openxmlformats.org/drawingml/2006/table">
            <a:tbl>
              <a:tblPr/>
              <a:tblGrid>
                <a:gridCol w="316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r>
                        <a:rPr lang="it-IT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Characteristics</a:t>
                      </a:r>
                      <a:endParaRPr lang="it-IT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Old</a:t>
                      </a:r>
                      <a:endParaRPr lang="it-IT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New</a:t>
                      </a:r>
                      <a:endParaRPr lang="it-IT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Scope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Domestic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Global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Driving Force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Mass Production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Technology, innovation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Resource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Capital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Knowledge, information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Jobs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Stable, large firms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Dynamic, smaller firms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Organization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Centralized/hierarchical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Matrix, fluid, decentralized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Market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Stable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Fluid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Workers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Uneducated, unskilled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Educated, skilled, adaptive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Tasks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Simple, physical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Complex, intellectual, participatory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Technology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Mechanical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Electronic, biological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Emphasys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Predictability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Innovation, creativity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Information Flows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Top-down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Bottom-up, interactive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Opportunities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Limited, fixed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Fluid, rotational, mobile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Business / Government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Minimal intervention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Cooperations, partnership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Symbol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Smokestack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Computer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places address troubles?</a:t>
            </a:r>
          </a:p>
        </p:txBody>
      </p:sp>
      <p:sp>
        <p:nvSpPr>
          <p:cNvPr id="121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few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nothing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them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scramble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resources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Lobbying state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bonds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Raising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taxes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Aggressive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industry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tourists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Tax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abatements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Business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incentives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expensive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attractions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Preventing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businesses from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exiting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places address troubles?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it-IT" sz="4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 these solutions “place marketing” practices?</a:t>
            </a: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places address troubles?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it-IT" sz="4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No! </a:t>
            </a: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it-IT" sz="4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are only promotion programs!</a:t>
            </a:r>
            <a:endParaRPr lang="it-IT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Strategic Place Marketing</a:t>
            </a:r>
          </a:p>
        </p:txBody>
      </p:sp>
      <p:sp>
        <p:nvSpPr>
          <p:cNvPr id="127" name="TextShape 2"/>
          <p:cNvSpPr txBox="1"/>
          <p:nvPr/>
        </p:nvSpPr>
        <p:spPr>
          <a:xfrm>
            <a:off x="274320" y="1518480"/>
            <a:ext cx="9509760" cy="5577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Marketplaces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evolve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faster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communities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changes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happen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marketing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activities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right mix of community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features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attractive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incentives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buyers of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area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Delivering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an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effective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accessible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way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Promoting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place's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image to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aware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distintive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advantage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Marketing</a:t>
            </a:r>
          </a:p>
        </p:txBody>
      </p:sp>
      <p:sp>
        <p:nvSpPr>
          <p:cNvPr id="129" name="CustomShape 2"/>
          <p:cNvSpPr/>
          <p:nvPr/>
        </p:nvSpPr>
        <p:spPr>
          <a:xfrm>
            <a:off x="274320" y="1645920"/>
            <a:ext cx="9601200" cy="5303520"/>
          </a:xfrm>
          <a:prstGeom prst="ellipse">
            <a:avLst/>
          </a:prstGeom>
          <a:solidFill>
            <a:srgbClr val="FF9999">
              <a:alpha val="25000"/>
            </a:srgbClr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1371600" y="2468880"/>
            <a:ext cx="7406640" cy="3657600"/>
          </a:xfrm>
          <a:prstGeom prst="ellipse">
            <a:avLst/>
          </a:prstGeom>
          <a:solidFill>
            <a:srgbClr val="FF9999">
              <a:alpha val="25000"/>
            </a:srgbClr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"/>
          <p:cNvSpPr/>
          <p:nvPr/>
        </p:nvSpPr>
        <p:spPr>
          <a:xfrm>
            <a:off x="2674800" y="3291120"/>
            <a:ext cx="4800600" cy="2013120"/>
          </a:xfrm>
          <a:prstGeom prst="ellipse">
            <a:avLst/>
          </a:prstGeom>
          <a:solidFill>
            <a:srgbClr val="FF9999">
              <a:alpha val="25000"/>
            </a:srgbClr>
          </a:solidFill>
          <a:ln>
            <a:solidFill>
              <a:srgbClr val="99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TextShape 5"/>
          <p:cNvSpPr txBox="1"/>
          <p:nvPr/>
        </p:nvSpPr>
        <p:spPr>
          <a:xfrm>
            <a:off x="4082760" y="1623600"/>
            <a:ext cx="2374920" cy="39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Target </a:t>
            </a:r>
            <a:r>
              <a:rPr lang="it-IT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6"/>
          <p:cNvSpPr txBox="1"/>
          <p:nvPr/>
        </p:nvSpPr>
        <p:spPr>
          <a:xfrm>
            <a:off x="3863160" y="2445840"/>
            <a:ext cx="2851200" cy="38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Marketing </a:t>
            </a:r>
            <a:r>
              <a:rPr lang="it-IT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Factors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7"/>
          <p:cNvSpPr txBox="1"/>
          <p:nvPr/>
        </p:nvSpPr>
        <p:spPr>
          <a:xfrm>
            <a:off x="4018679" y="3310200"/>
            <a:ext cx="2568387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Planning Group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8"/>
          <p:cNvSpPr txBox="1"/>
          <p:nvPr/>
        </p:nvSpPr>
        <p:spPr>
          <a:xfrm>
            <a:off x="4378675" y="1977840"/>
            <a:ext cx="16002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Exporters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TextShape 9"/>
          <p:cNvSpPr txBox="1"/>
          <p:nvPr/>
        </p:nvSpPr>
        <p:spPr>
          <a:xfrm>
            <a:off x="7620550" y="2626200"/>
            <a:ext cx="1648955" cy="53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Investors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10"/>
          <p:cNvSpPr txBox="1"/>
          <p:nvPr/>
        </p:nvSpPr>
        <p:spPr>
          <a:xfrm>
            <a:off x="8466840" y="5002560"/>
            <a:ext cx="103428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Manuf</a:t>
            </a:r>
            <a:r>
              <a:rPr lang="it-IT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TextShape 11"/>
          <p:cNvSpPr txBox="1"/>
          <p:nvPr/>
        </p:nvSpPr>
        <p:spPr>
          <a:xfrm>
            <a:off x="4219919" y="6154920"/>
            <a:ext cx="1977681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Corporate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Headquarters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12"/>
          <p:cNvSpPr txBox="1"/>
          <p:nvPr/>
        </p:nvSpPr>
        <p:spPr>
          <a:xfrm>
            <a:off x="1075765" y="5394600"/>
            <a:ext cx="1516235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Residents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13"/>
          <p:cNvSpPr txBox="1"/>
          <p:nvPr/>
        </p:nvSpPr>
        <p:spPr>
          <a:xfrm>
            <a:off x="377280" y="2442960"/>
            <a:ext cx="198216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Tourists and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Conventioners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14"/>
          <p:cNvSpPr txBox="1"/>
          <p:nvPr/>
        </p:nvSpPr>
        <p:spPr>
          <a:xfrm>
            <a:off x="4189532" y="2839320"/>
            <a:ext cx="1954281" cy="46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Infrastructure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15"/>
          <p:cNvSpPr txBox="1"/>
          <p:nvPr/>
        </p:nvSpPr>
        <p:spPr>
          <a:xfrm>
            <a:off x="4018679" y="5359680"/>
            <a:ext cx="2439001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 and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quality</a:t>
            </a:r>
            <a:r>
              <a:rPr lang="it-IT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life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16"/>
          <p:cNvSpPr txBox="1"/>
          <p:nvPr/>
        </p:nvSpPr>
        <p:spPr>
          <a:xfrm>
            <a:off x="7505422" y="4064040"/>
            <a:ext cx="1223280" cy="40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People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17"/>
          <p:cNvSpPr txBox="1"/>
          <p:nvPr/>
        </p:nvSpPr>
        <p:spPr>
          <a:xfrm>
            <a:off x="4569480" y="3603960"/>
            <a:ext cx="1239120" cy="37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Citizens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18"/>
          <p:cNvSpPr txBox="1"/>
          <p:nvPr/>
        </p:nvSpPr>
        <p:spPr>
          <a:xfrm>
            <a:off x="1371600" y="4064760"/>
            <a:ext cx="151308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Attractions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19"/>
          <p:cNvSpPr txBox="1"/>
          <p:nvPr/>
        </p:nvSpPr>
        <p:spPr>
          <a:xfrm>
            <a:off x="2978640" y="4576320"/>
            <a:ext cx="145008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Business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TextShape 20"/>
          <p:cNvSpPr txBox="1"/>
          <p:nvPr/>
        </p:nvSpPr>
        <p:spPr>
          <a:xfrm>
            <a:off x="5534640" y="4576680"/>
            <a:ext cx="1872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Government</a:t>
            </a:r>
            <a:endParaRPr lang="it-IT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Line 21"/>
          <p:cNvSpPr/>
          <p:nvPr/>
        </p:nvSpPr>
        <p:spPr>
          <a:xfrm flipV="1">
            <a:off x="3787920" y="3898800"/>
            <a:ext cx="731520" cy="569520"/>
          </a:xfrm>
          <a:prstGeom prst="line">
            <a:avLst/>
          </a:prstGeom>
          <a:ln w="29160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22"/>
          <p:cNvSpPr/>
          <p:nvPr/>
        </p:nvSpPr>
        <p:spPr>
          <a:xfrm>
            <a:off x="5726160" y="3902040"/>
            <a:ext cx="731520" cy="569520"/>
          </a:xfrm>
          <a:prstGeom prst="line">
            <a:avLst/>
          </a:prstGeom>
          <a:ln w="29160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Line 23"/>
          <p:cNvSpPr/>
          <p:nvPr/>
        </p:nvSpPr>
        <p:spPr>
          <a:xfrm flipV="1">
            <a:off x="4546440" y="4906800"/>
            <a:ext cx="1218960" cy="30960"/>
          </a:xfrm>
          <a:prstGeom prst="line">
            <a:avLst/>
          </a:prstGeom>
          <a:ln w="29160">
            <a:solidFill>
              <a:srgbClr val="99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TextShape 24"/>
          <p:cNvSpPr txBox="1"/>
          <p:nvPr/>
        </p:nvSpPr>
        <p:spPr>
          <a:xfrm>
            <a:off x="4065414" y="4000320"/>
            <a:ext cx="2132187" cy="134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</a:t>
            </a:r>
            <a:r>
              <a:rPr lang="it-IT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Vision, Action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055077" y="277874"/>
            <a:ext cx="9025548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first 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exercise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(due date: 03/28/2018)</a:t>
            </a:r>
            <a:endParaRPr lang="it-IT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10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Describe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Potenza (or Matera) with a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marketing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perspective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Agents, People, and the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actors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the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various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Identify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their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relationship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sets,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their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agent’s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actions</a:t>
            </a: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multilevel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diagram</a:t>
            </a: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Class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Output: 1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picture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up to 1000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words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(2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Error</a:t>
            </a:r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7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tests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274320" y="1554480"/>
            <a:ext cx="960120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follow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rules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Mandatory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written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test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 yes/no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(-1 to +1)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open </a:t>
            </a:r>
            <a:r>
              <a:rPr lang="it-IT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r>
              <a:rPr lang="it-IT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(-1 up to +4)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Optional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oral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test</a:t>
            </a:r>
          </a:p>
          <a:p>
            <a:pPr marL="540000" lvl="1">
              <a:buClr>
                <a:srgbClr val="000000"/>
              </a:buClr>
              <a:buSzPct val="75000"/>
            </a:pPr>
            <a:endParaRPr lang="it-IT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0000" indent="-4572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Students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attending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opportunity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997200" lvl="1" indent="-4572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final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test (+0 up to +3 bonus)</a:t>
            </a:r>
          </a:p>
          <a:p>
            <a:pPr marL="1454400" lvl="2" indent="-4572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students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attending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60% of the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lessons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more</a:t>
            </a:r>
          </a:p>
          <a:p>
            <a:pPr marL="997200" lvl="1" indent="-45720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do special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homework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(up to +5 to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counter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maluses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93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course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274320" y="1554480"/>
            <a:ext cx="5461462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use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several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book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Marketing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Places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Articles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by the professor 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chapters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from a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Books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Slides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Online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tools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(on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phone</a:t>
            </a: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):</a:t>
            </a:r>
          </a:p>
          <a:p>
            <a:pPr marL="1321200" lvl="2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Google Forms</a:t>
            </a:r>
          </a:p>
          <a:p>
            <a:pPr marL="1321200" lvl="2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Kahoot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</a:p>
        </p:txBody>
      </p:sp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5877000" y="1554480"/>
            <a:ext cx="3484800" cy="541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7F90F7-386A-DF46-961E-7680591214D4}"/>
              </a:ext>
            </a:extLst>
          </p:cNvPr>
          <p:cNvSpPr/>
          <p:nvPr/>
        </p:nvSpPr>
        <p:spPr>
          <a:xfrm>
            <a:off x="75958" y="3413760"/>
            <a:ext cx="4864455" cy="3467654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E3E981-7FC2-1D4F-A3B7-1321341C5F95}"/>
              </a:ext>
            </a:extLst>
          </p:cNvPr>
          <p:cNvSpPr/>
          <p:nvPr/>
        </p:nvSpPr>
        <p:spPr>
          <a:xfrm>
            <a:off x="5135880" y="3413760"/>
            <a:ext cx="4831322" cy="3467654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Territorial Marketing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1"/>
            <a:ext cx="9509760" cy="150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Let's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start with a 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</a:p>
          <a:p>
            <a:pPr algn="ctr"/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install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it-IT" sz="4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barcode</a:t>
            </a:r>
            <a:r>
              <a:rPr lang="it-IT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scanner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FC77A-55BD-CA48-8785-1D29CEC97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94"/>
          <a:stretch/>
        </p:blipFill>
        <p:spPr>
          <a:xfrm>
            <a:off x="1633893" y="3558201"/>
            <a:ext cx="1776412" cy="2479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7BD3E-F9E2-404F-9715-D0CB2733E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22"/>
          <a:stretch/>
        </p:blipFill>
        <p:spPr>
          <a:xfrm>
            <a:off x="6591421" y="3545860"/>
            <a:ext cx="1828800" cy="24794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82C5E-905E-F846-B49C-C365E8E33596}"/>
              </a:ext>
            </a:extLst>
          </p:cNvPr>
          <p:cNvSpPr/>
          <p:nvPr/>
        </p:nvSpPr>
        <p:spPr>
          <a:xfrm>
            <a:off x="5284700" y="6183868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dirty="0" err="1"/>
              <a:t>https</a:t>
            </a:r>
            <a:r>
              <a:rPr lang="it-IT" sz="3600" dirty="0"/>
              <a:t>://</a:t>
            </a:r>
            <a:r>
              <a:rPr lang="it-IT" sz="3600" dirty="0" err="1"/>
              <a:t>goo.gl</a:t>
            </a:r>
            <a:r>
              <a:rPr lang="it-IT" sz="3600" dirty="0"/>
              <a:t>/</a:t>
            </a:r>
            <a:r>
              <a:rPr lang="it-IT" sz="3600" dirty="0" err="1"/>
              <a:t>jSxMvy</a:t>
            </a: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D51BF-532E-9D43-8F1B-F439E9886A53}"/>
              </a:ext>
            </a:extLst>
          </p:cNvPr>
          <p:cNvSpPr/>
          <p:nvPr/>
        </p:nvSpPr>
        <p:spPr>
          <a:xfrm>
            <a:off x="119025" y="6173528"/>
            <a:ext cx="4806148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it-IT" sz="4000" dirty="0" err="1"/>
              <a:t>https</a:t>
            </a:r>
            <a:r>
              <a:rPr lang="it-IT" sz="4000" dirty="0"/>
              <a:t>://goo.gl/rc4iKk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7F90F7-386A-DF46-961E-7680591214D4}"/>
              </a:ext>
            </a:extLst>
          </p:cNvPr>
          <p:cNvSpPr/>
          <p:nvPr/>
        </p:nvSpPr>
        <p:spPr>
          <a:xfrm>
            <a:off x="396241" y="4206240"/>
            <a:ext cx="4236719" cy="2675174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Kahoot</a:t>
            </a:r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Online Platform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1"/>
            <a:ext cx="9509760" cy="2217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it-IT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kahoot</a:t>
            </a:r>
            <a:r>
              <a:rPr lang="it-IT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!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platform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online quiz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platform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algn="ctr"/>
            <a:endParaRPr lang="it-IT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You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can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participate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 the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quizzes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using</a:t>
            </a: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the mobile </a:t>
            </a:r>
            <a:r>
              <a:rPr lang="it-IT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</a:t>
            </a: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FC77A-55BD-CA48-8785-1D29CEC97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94"/>
          <a:stretch/>
        </p:blipFill>
        <p:spPr>
          <a:xfrm>
            <a:off x="502920" y="4640687"/>
            <a:ext cx="1294125" cy="1806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7BD3E-F9E2-404F-9715-D0CB2733E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22"/>
          <a:stretch/>
        </p:blipFill>
        <p:spPr>
          <a:xfrm>
            <a:off x="5288280" y="4674685"/>
            <a:ext cx="1341391" cy="1818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C71DE-B280-054E-9150-8C70E6017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32" y="4245491"/>
            <a:ext cx="2564248" cy="25642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7376CC-0DC3-A348-93DD-53E82613F0F8}"/>
              </a:ext>
            </a:extLst>
          </p:cNvPr>
          <p:cNvSpPr/>
          <p:nvPr/>
        </p:nvSpPr>
        <p:spPr>
          <a:xfrm>
            <a:off x="5273040" y="4206240"/>
            <a:ext cx="4236719" cy="2675174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565BE-908D-1849-B749-104A77670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50" y="4245491"/>
            <a:ext cx="2561524" cy="25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course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274320" y="1554480"/>
            <a:ext cx="950976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advices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better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lessons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listening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sense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prepare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the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final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tests</a:t>
            </a:r>
            <a:r>
              <a:rPr lang="it-IT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Answer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provided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Discuss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cases</a:t>
            </a:r>
            <a:r>
              <a:rPr lang="it-IT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with </a:t>
            </a:r>
            <a:r>
              <a:rPr lang="it-IT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colleagues</a:t>
            </a:r>
            <a:endParaRPr lang="it-IT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388880" y="301320"/>
            <a:ext cx="8486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first </a:t>
            </a:r>
            <a:r>
              <a:rPr lang="it-IT" sz="4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survey</a:t>
            </a:r>
            <a:endParaRPr lang="it-IT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274320" y="1554480"/>
            <a:ext cx="9509760" cy="22385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it-IT" sz="4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goo.gl</a:t>
            </a: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it-IT" sz="4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forms</a:t>
            </a: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/w9jxTd8AZw7SEtLt1</a:t>
            </a:r>
            <a:endParaRPr lang="it-IT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384AF-C099-814D-A782-434CBDCE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3310255"/>
            <a:ext cx="3517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31023</TotalTime>
  <Words>1694</Words>
  <Application>Microsoft Macintosh PowerPoint</Application>
  <PresentationFormat>Custom</PresentationFormat>
  <Paragraphs>332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Arial</vt:lpstr>
      <vt:lpstr>Calibri</vt:lpstr>
      <vt:lpstr>DejaVu Sans</vt:lpstr>
      <vt:lpstr>Liberation Sans</vt:lpstr>
      <vt:lpstr>StarSymbol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Jacob/Kauffman Model of Place</vt:lpstr>
      <vt:lpstr>Why places end up in trouble…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43</cp:revision>
  <dcterms:created xsi:type="dcterms:W3CDTF">2016-02-29T15:34:11Z</dcterms:created>
  <dcterms:modified xsi:type="dcterms:W3CDTF">2018-03-07T10:58:07Z</dcterms:modified>
  <dc:language>en-US</dc:language>
</cp:coreProperties>
</file>